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1" r:id="rId9"/>
    <p:sldId id="262" r:id="rId10"/>
    <p:sldId id="266" r:id="rId11"/>
  </p:sldIdLst>
  <p:sldSz cx="18288000" cy="10287000"/>
  <p:notesSz cx="6858000" cy="9144000"/>
  <p:embeddedFontLst>
    <p:embeddedFont>
      <p:font typeface="Source Han Sans KR" panose="020B0600000101010101" charset="-127"/>
      <p:regular r:id="rId13"/>
    </p:embeddedFont>
    <p:embeddedFont>
      <p:font typeface="Inter Light" panose="020B0600000101010101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nter Semi-Bold" panose="020B0600000101010101" charset="0"/>
      <p:regular r:id="rId19"/>
    </p:embeddedFont>
    <p:embeddedFont>
      <p:font typeface="Inter" panose="020B0600000101010101" charset="0"/>
      <p:regular r:id="rId20"/>
    </p:embeddedFont>
    <p:embeddedFont>
      <p:font typeface="Inter Bold" panose="020B0600000101010101" charset="0"/>
      <p:regular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Source Han Sans KR Bold" panose="020B0600000101010101" charset="-127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CE0"/>
    <a:srgbClr val="EBEEF0"/>
    <a:srgbClr val="C5C5C5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3789" autoAdjust="0"/>
  </p:normalViewPr>
  <p:slideViewPr>
    <p:cSldViewPr>
      <p:cViewPr varScale="1">
        <p:scale>
          <a:sx n="35" d="100"/>
          <a:sy n="35" d="100"/>
        </p:scale>
        <p:origin x="37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5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목차입니다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3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팀의 프로젝트의 핵심 주제는 레시피 및 재료 추천 서비스입니다</a:t>
            </a:r>
            <a:r>
              <a:rPr lang="en-US" altLang="ko-KR" dirty="0"/>
              <a:t>. </a:t>
            </a:r>
            <a:r>
              <a:rPr lang="ko-KR" altLang="en-US" dirty="0"/>
              <a:t>레시피 및 재료 추천서비스는 두 가지의 모델을 진행하는데 이미지를 입력 받아 레시피와 재료를 제공하는 서비스 하나와 재료나 해당 음식과 관련된 텍스트를 입력 받아 레시피와 재료를 추천해주는 서비스입니다</a:t>
            </a:r>
            <a:endParaRPr lang="en-US" altLang="ko-KR" dirty="0"/>
          </a:p>
          <a:p>
            <a:r>
              <a:rPr lang="ko-KR" altLang="en-US" dirty="0"/>
              <a:t>또한 이와 관련되어 음식들의 영양소 정보와 개인정보를 활용하여 사용자에게 영양소관리와 운동추천을 해주는 </a:t>
            </a:r>
            <a:r>
              <a:rPr lang="ko-KR" altLang="en-US" dirty="0" err="1"/>
              <a:t>챗봇</a:t>
            </a:r>
            <a:r>
              <a:rPr lang="ko-KR" altLang="en-US" dirty="0"/>
              <a:t> 서비스도 같이 추가할 계획입니다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922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좀 더 자세히 주요기능과 기대효과에 대해 살펴보면</a:t>
            </a:r>
            <a:endParaRPr lang="en-US" altLang="ko-KR" b="0" dirty="0"/>
          </a:p>
          <a:p>
            <a:endParaRPr lang="en-US" altLang="ko-KR" b="0" dirty="0"/>
          </a:p>
          <a:p>
            <a:r>
              <a:rPr lang="ko-KR" altLang="en-US" b="0" dirty="0"/>
              <a:t>첫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외국인들을 위한 재료 및 레시피 제공 서비스는 </a:t>
            </a:r>
            <a:r>
              <a:rPr lang="en-US" altLang="ko-KR" b="0" dirty="0"/>
              <a:t>CNN </a:t>
            </a:r>
            <a:r>
              <a:rPr lang="ko-KR" altLang="en-US" b="0" dirty="0"/>
              <a:t>기반의 딥러닝 모델을 활용하여 사용자가 업로드한 음식 이미지를 분석하고</a:t>
            </a:r>
            <a:r>
              <a:rPr lang="en-US" altLang="ko-KR" b="0" dirty="0"/>
              <a:t>, </a:t>
            </a:r>
            <a:r>
              <a:rPr lang="ko-KR" altLang="en-US" b="0" dirty="0"/>
              <a:t>해당 음식이 무엇인지 판별한 뒤 영양 정보</a:t>
            </a:r>
            <a:r>
              <a:rPr lang="en-US" altLang="ko-KR" b="0" dirty="0"/>
              <a:t>, </a:t>
            </a:r>
            <a:r>
              <a:rPr lang="ko-KR" altLang="en-US" b="0" dirty="0"/>
              <a:t>필요한 재료</a:t>
            </a:r>
            <a:r>
              <a:rPr lang="en-US" altLang="ko-KR" b="0" dirty="0"/>
              <a:t>, </a:t>
            </a:r>
            <a:r>
              <a:rPr lang="ko-KR" altLang="en-US" b="0" dirty="0"/>
              <a:t>레시피를 제공하는 서비스입니다</a:t>
            </a:r>
            <a:r>
              <a:rPr lang="en-US" altLang="ko-KR" b="0" dirty="0"/>
              <a:t>. </a:t>
            </a:r>
            <a:r>
              <a:rPr lang="ko-KR" altLang="en-US" b="0" dirty="0"/>
              <a:t>또한</a:t>
            </a:r>
            <a:r>
              <a:rPr lang="en-US" altLang="ko-KR" b="0" dirty="0"/>
              <a:t>, OpenAI</a:t>
            </a:r>
            <a:r>
              <a:rPr lang="ko-KR" altLang="en-US" b="0" dirty="0"/>
              <a:t>를 활용한 번역 서비스를 통해 다국어 지원이 가능하여 글로벌 사용자들의 편의성을 극대화할 계획입니다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두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모든 사용자 대상 재료 및 레시피 추천 서비스는 </a:t>
            </a:r>
            <a:r>
              <a:rPr lang="en-US" altLang="ko-KR" b="0" dirty="0"/>
              <a:t>NLP </a:t>
            </a:r>
            <a:r>
              <a:rPr lang="ko-KR" altLang="en-US" b="0" dirty="0"/>
              <a:t>모델을 기반으로 사용자가 입력한 재료나 음식의 특징을 분석하여 개인 맞춤형 음식 추천 서비스를 제공합니다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사용자는 주어진 재료를 효율적으로 활용하거나 자신의 입맛에 맞는 요리를 손쉽게 찾을 수 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세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, </a:t>
            </a:r>
            <a:r>
              <a:rPr lang="ko-KR" altLang="en-US" b="0" dirty="0"/>
              <a:t>영양소 관리와 운동 추천 서비스는 음식의 영양 정보와 함께 사용자의 성별</a:t>
            </a:r>
            <a:r>
              <a:rPr lang="en-US" altLang="ko-KR" b="0" dirty="0"/>
              <a:t>, </a:t>
            </a:r>
            <a:r>
              <a:rPr lang="ko-KR" altLang="en-US" b="0" dirty="0"/>
              <a:t>키</a:t>
            </a:r>
            <a:r>
              <a:rPr lang="en-US" altLang="ko-KR" b="0" dirty="0"/>
              <a:t>, </a:t>
            </a:r>
            <a:r>
              <a:rPr lang="ko-KR" altLang="en-US" b="0" dirty="0"/>
              <a:t>몸무게</a:t>
            </a:r>
            <a:r>
              <a:rPr lang="en-US" altLang="ko-KR" b="0" dirty="0"/>
              <a:t>, </a:t>
            </a:r>
            <a:r>
              <a:rPr lang="ko-KR" altLang="en-US" b="0" dirty="0"/>
              <a:t>알레르기 정보를 수집 및 분석하여 </a:t>
            </a:r>
            <a:r>
              <a:rPr lang="en-US" altLang="ko-KR" b="0" dirty="0"/>
              <a:t>OpenAI </a:t>
            </a:r>
            <a:r>
              <a:rPr lang="ko-KR" altLang="en-US" b="0" dirty="0"/>
              <a:t>기반 </a:t>
            </a:r>
            <a:r>
              <a:rPr lang="ko-KR" altLang="en-US" b="0" dirty="0" err="1"/>
              <a:t>챗봇을</a:t>
            </a:r>
            <a:r>
              <a:rPr lang="ko-KR" altLang="en-US" b="0" dirty="0"/>
              <a:t> 통해 부족한 영양소와 이에 적합한 운동을 추천합니다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건강 관리를 체계적으로 지원받을 수 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466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수집 데이터로는 </a:t>
            </a:r>
            <a:r>
              <a:rPr lang="ko-KR" altLang="en-US" dirty="0" err="1" smtClean="0"/>
              <a:t>음식이미지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음식재료 및 레시피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영양소 정보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개인정보 등이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음식 이미지는 한국음식 이미지 </a:t>
            </a:r>
            <a:r>
              <a:rPr lang="en-US" altLang="ko-KR" dirty="0" smtClean="0"/>
              <a:t>150</a:t>
            </a:r>
            <a:r>
              <a:rPr lang="ko-KR" altLang="en-US" dirty="0" smtClean="0"/>
              <a:t>종을 수집하였고 음식 재료 및 레시피 또한 이미 </a:t>
            </a:r>
            <a:r>
              <a:rPr lang="ko-KR" altLang="en-US" dirty="0" err="1" smtClean="0"/>
              <a:t>웹크롤링을</a:t>
            </a:r>
            <a:r>
              <a:rPr lang="ko-KR" altLang="en-US" dirty="0" smtClean="0"/>
              <a:t> 통해 수집 완료한 상태입니다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영양소 정보</a:t>
            </a:r>
            <a:r>
              <a:rPr lang="ko-KR" altLang="en-US" baseline="0" dirty="0" smtClean="0"/>
              <a:t> 또한 수집 완료한 상태이고 만약 부족한 데이터나 추가로 수집할 데이터가 있다면 </a:t>
            </a:r>
            <a:r>
              <a:rPr lang="en-US" altLang="ko-KR" baseline="0" dirty="0" err="1" smtClean="0"/>
              <a:t>ai</a:t>
            </a:r>
            <a:r>
              <a:rPr lang="en-US" altLang="ko-KR" baseline="0" dirty="0" smtClean="0"/>
              <a:t> hub, </a:t>
            </a:r>
            <a:r>
              <a:rPr lang="en-US" altLang="ko-KR" baseline="0" dirty="0" err="1" smtClean="0"/>
              <a:t>kaggle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웹크롤링을</a:t>
            </a:r>
            <a:r>
              <a:rPr lang="ko-KR" altLang="en-US" baseline="0" dirty="0" smtClean="0"/>
              <a:t> 통해 추가 수집할 예정입니다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7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본 주요 기능과 기대효과를 기술적으로 보자면</a:t>
            </a:r>
            <a:r>
              <a:rPr lang="en-US" altLang="ko-KR" dirty="0"/>
              <a:t>, </a:t>
            </a:r>
            <a:r>
              <a:rPr lang="ko-KR" altLang="en-US" dirty="0" err="1"/>
              <a:t>허깅페이스</a:t>
            </a:r>
            <a:r>
              <a:rPr lang="ko-KR" altLang="en-US" dirty="0"/>
              <a:t> 등을 통해 </a:t>
            </a:r>
            <a:r>
              <a:rPr lang="ko-KR" altLang="en-US" dirty="0" err="1"/>
              <a:t>사전학습된</a:t>
            </a:r>
            <a:r>
              <a:rPr lang="ko-KR" altLang="en-US" dirty="0"/>
              <a:t> 모델을 활용하여</a:t>
            </a:r>
            <a:r>
              <a:rPr lang="en-US" altLang="ko-KR" dirty="0"/>
              <a:t>, </a:t>
            </a:r>
            <a:r>
              <a:rPr lang="ko-KR" altLang="en-US" dirty="0"/>
              <a:t>이미지는 </a:t>
            </a:r>
            <a:r>
              <a:rPr lang="en-US" altLang="ko-KR" dirty="0"/>
              <a:t>CNN</a:t>
            </a:r>
            <a:r>
              <a:rPr lang="en-US" altLang="ko-KR" baseline="0" dirty="0"/>
              <a:t> </a:t>
            </a:r>
            <a:r>
              <a:rPr lang="ko-KR" altLang="en-US" baseline="0" dirty="0"/>
              <a:t>기반의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자연어 처리는 트랜스포머 알고리즘을 사용한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 </a:t>
            </a:r>
            <a:r>
              <a:rPr lang="ko-KR" altLang="en-US" baseline="0" dirty="0" err="1"/>
              <a:t>텐서플로우와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파이토치를</a:t>
            </a:r>
            <a:r>
              <a:rPr lang="ko-KR" altLang="en-US" baseline="0" dirty="0"/>
              <a:t>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또한 사용자와 상담을 위한 </a:t>
            </a:r>
            <a:r>
              <a:rPr lang="ko-KR" altLang="en-US" baseline="0" dirty="0" err="1"/>
              <a:t>챗봇은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opoenAI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GPT API</a:t>
            </a:r>
            <a:r>
              <a:rPr lang="ko-KR" altLang="en-US" baseline="0" dirty="0"/>
              <a:t>를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뿐만 아니라 개인정보와 음식의 영양 정보 및 레시피 데이터들은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이나 오라클을 활용하여 데이터 베이스에 저장하여 사용할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수집한 데이터들과 학습된 모델들을 웹으로 서비스하기 위해</a:t>
            </a:r>
            <a:r>
              <a:rPr lang="en-US" altLang="ko-KR" dirty="0"/>
              <a:t>,</a:t>
            </a:r>
            <a:r>
              <a:rPr lang="ko-KR" altLang="en-US" dirty="0"/>
              <a:t> 플라스크 등을 활용할 예정이며</a:t>
            </a:r>
            <a:r>
              <a:rPr lang="en-US" altLang="ko-KR" dirty="0"/>
              <a:t>, </a:t>
            </a:r>
            <a:r>
              <a:rPr lang="ko-KR" altLang="en-US" dirty="0"/>
              <a:t>해당 웹 서비스는 </a:t>
            </a:r>
            <a:r>
              <a:rPr lang="en-US" altLang="ko-KR" dirty="0"/>
              <a:t>AWS</a:t>
            </a:r>
            <a:r>
              <a:rPr lang="ko-KR" altLang="en-US" baseline="0" dirty="0"/>
              <a:t> 등의 </a:t>
            </a:r>
            <a:r>
              <a:rPr lang="ko-KR" altLang="en-US" baseline="0" dirty="0" err="1"/>
              <a:t>클라우드</a:t>
            </a:r>
            <a:r>
              <a:rPr lang="ko-KR" altLang="en-US" baseline="0" dirty="0"/>
              <a:t> 플랫폼을 활용하거나 </a:t>
            </a:r>
            <a:r>
              <a:rPr lang="ko-KR" altLang="en-US" baseline="0" dirty="0" err="1"/>
              <a:t>도커로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컨테이너화</a:t>
            </a:r>
            <a:r>
              <a:rPr lang="ko-KR" altLang="en-US" baseline="0" dirty="0"/>
              <a:t> 하여 최종적으로 사용자가 서비스를 사용할 수 있게 배포할</a:t>
            </a:r>
            <a:r>
              <a:rPr lang="en-US" altLang="ko-KR" baseline="0" dirty="0"/>
              <a:t> </a:t>
            </a:r>
            <a:r>
              <a:rPr lang="ko-KR" altLang="en-US" baseline="0" dirty="0"/>
              <a:t>계획입니다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25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구현한 것들을 웹 어플리케이션 구조 측면에서 정리해서 보자면</a:t>
            </a:r>
            <a:r>
              <a:rPr lang="en-US" altLang="ko-KR" dirty="0"/>
              <a:t>, </a:t>
            </a:r>
            <a:r>
              <a:rPr lang="ko-KR" altLang="en-US" dirty="0"/>
              <a:t>회원 가입 시에는 사용자가 이용하는 브라우저에서 회원가입을 하면서 성별</a:t>
            </a:r>
            <a:r>
              <a:rPr lang="en-US" altLang="ko-KR" dirty="0"/>
              <a:t>, </a:t>
            </a:r>
            <a:r>
              <a:rPr lang="ko-KR" altLang="en-US" dirty="0"/>
              <a:t>몸무게</a:t>
            </a:r>
            <a:r>
              <a:rPr lang="en-US" altLang="ko-KR" dirty="0"/>
              <a:t>, </a:t>
            </a:r>
            <a:r>
              <a:rPr lang="ko-KR" altLang="en-US" dirty="0"/>
              <a:t>키</a:t>
            </a:r>
            <a:r>
              <a:rPr lang="en-US" altLang="ko-KR" baseline="0" dirty="0"/>
              <a:t> </a:t>
            </a:r>
            <a:r>
              <a:rPr lang="ko-KR" altLang="en-US" baseline="0" dirty="0"/>
              <a:t>등 개인 정보를 입력합니다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입력된</a:t>
            </a:r>
            <a:r>
              <a:rPr lang="ko-KR" altLang="en-US" baseline="0" dirty="0"/>
              <a:t> 정보는 플라스크로 구현된 웹 서버를 통해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로 구현한 데이터베이스에 저장됩니다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그리고 사용자가 서비스를 이용할 때에는 브라우저를 통해 음식 사진에 대한 </a:t>
            </a:r>
            <a:r>
              <a:rPr lang="ko-KR" altLang="en-US" baseline="0" dirty="0" err="1"/>
              <a:t>게시글을</a:t>
            </a:r>
            <a:r>
              <a:rPr lang="ko-KR" altLang="en-US" baseline="0" dirty="0"/>
              <a:t> 올리면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웹 서버에서 해당 요청을 </a:t>
            </a:r>
            <a:r>
              <a:rPr lang="en-US" altLang="ko-KR" baseline="0" dirty="0"/>
              <a:t>API </a:t>
            </a:r>
            <a:r>
              <a:rPr lang="ko-KR" altLang="en-US" baseline="0" dirty="0"/>
              <a:t>서버와 데이터베이스로 보내고</a:t>
            </a:r>
            <a:r>
              <a:rPr lang="en-US" altLang="ko-KR" baseline="0" dirty="0"/>
              <a:t>, API </a:t>
            </a:r>
            <a:r>
              <a:rPr lang="ko-KR" altLang="en-US" baseline="0" dirty="0"/>
              <a:t>서버에서는 해당 음식이 무슨 음식인지 분류하는 이미지 분류 모델이 작동하며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이로 인해 판별된 음식에 대한 정보는 데이터베이스에서 불러옵니다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사용자에게 판별된 음식의 이름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영양소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재료</a:t>
            </a:r>
            <a:r>
              <a:rPr lang="en-US" altLang="ko-KR" baseline="0" dirty="0"/>
              <a:t>, </a:t>
            </a:r>
            <a:r>
              <a:rPr lang="ko-KR" altLang="en-US" baseline="0" dirty="0"/>
              <a:t>레시피 정보를 제공합니다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r>
              <a:rPr lang="ko-KR" altLang="en-US" baseline="0" dirty="0"/>
              <a:t>이 과정에서 가입된 회원이라면 제공받은 개인정보도 데이터베이스에서 불러와</a:t>
            </a:r>
            <a:r>
              <a:rPr lang="en-US" altLang="ko-KR" baseline="0" dirty="0"/>
              <a:t>,</a:t>
            </a:r>
            <a:r>
              <a:rPr lang="ko-KR" altLang="en-US" baseline="0" dirty="0"/>
              <a:t> 오늘 하루 해당 사용자의 지나치거나 혹은 부족한 영양소가 무엇인지 계산한 다음</a:t>
            </a:r>
            <a:r>
              <a:rPr lang="en-US" altLang="ko-KR" baseline="0" dirty="0"/>
              <a:t>, </a:t>
            </a:r>
            <a:r>
              <a:rPr lang="ko-KR" altLang="en-US" baseline="0" dirty="0"/>
              <a:t>회원인 사용자에게</a:t>
            </a:r>
            <a:r>
              <a:rPr lang="en-US" altLang="ko-KR" baseline="0" dirty="0"/>
              <a:t> </a:t>
            </a:r>
            <a:r>
              <a:rPr lang="ko-KR" altLang="en-US" baseline="0" dirty="0"/>
              <a:t>트랜스포머 기반의 자연어 처리 모델이 계산된 수치를 기반으로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오늘 하루 부족해서 더 채워야 하는 영양소는 무엇이고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충분한 영양소는 무엇인지 알려줍니다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뿐만 아니라</a:t>
            </a:r>
            <a:r>
              <a:rPr lang="en-US" altLang="ko-KR" baseline="0" dirty="0"/>
              <a:t>, </a:t>
            </a:r>
            <a:r>
              <a:rPr lang="ko-KR" altLang="en-US" baseline="0" dirty="0"/>
              <a:t>사용자가 </a:t>
            </a:r>
            <a:r>
              <a:rPr lang="ko-KR" altLang="en-US" baseline="0" dirty="0" err="1"/>
              <a:t>과잉된</a:t>
            </a:r>
            <a:r>
              <a:rPr lang="ko-KR" altLang="en-US" baseline="0" dirty="0"/>
              <a:t> 영양을 해소하기위해 어떤 운동을 해야할지</a:t>
            </a:r>
            <a:r>
              <a:rPr lang="en-US" altLang="ko-KR" baseline="0" dirty="0"/>
              <a:t>, </a:t>
            </a:r>
            <a:r>
              <a:rPr lang="ko-KR" altLang="en-US" baseline="0" dirty="0"/>
              <a:t>혹은 자신이 가지고 있는 재료를 기반으로 어떤 음식을 조리할 수 있는지 문의할 경우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요청받은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웹서버는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벡터디비에</a:t>
            </a:r>
            <a:r>
              <a:rPr lang="ko-KR" altLang="en-US" baseline="0" dirty="0"/>
              <a:t> 질문 정보를 넘겨</a:t>
            </a:r>
            <a:r>
              <a:rPr lang="en-US" altLang="ko-KR" baseline="0" dirty="0"/>
              <a:t>, </a:t>
            </a:r>
            <a:r>
              <a:rPr lang="ko-KR" altLang="en-US" baseline="0" dirty="0"/>
              <a:t>벡터 </a:t>
            </a:r>
            <a:r>
              <a:rPr lang="ko-KR" altLang="en-US" baseline="0" dirty="0" err="1"/>
              <a:t>디비에서</a:t>
            </a:r>
            <a:r>
              <a:rPr lang="ko-KR" altLang="en-US" baseline="0" dirty="0"/>
              <a:t> 유사한 정보를 검색하여 이를 오픈 </a:t>
            </a:r>
            <a:r>
              <a:rPr lang="en-US" altLang="ko-KR" baseline="0" dirty="0" err="1"/>
              <a:t>ai</a:t>
            </a:r>
            <a:r>
              <a:rPr lang="ko-KR" altLang="en-US" baseline="0" dirty="0"/>
              <a:t>의 </a:t>
            </a:r>
            <a:r>
              <a:rPr lang="ko-KR" altLang="en-US" baseline="0" dirty="0" err="1"/>
              <a:t>챗</a:t>
            </a:r>
            <a:r>
              <a:rPr lang="ko-KR" altLang="en-US" baseline="0" dirty="0"/>
              <a:t> </a:t>
            </a:r>
            <a:r>
              <a:rPr lang="en-US" altLang="ko-KR" baseline="0" dirty="0"/>
              <a:t>GPT</a:t>
            </a:r>
            <a:r>
              <a:rPr lang="ko-KR" altLang="en-US" baseline="0" dirty="0"/>
              <a:t>에 넘기면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해당 </a:t>
            </a:r>
            <a:r>
              <a:rPr lang="ko-KR" altLang="en-US" baseline="0" dirty="0" err="1"/>
              <a:t>챗봇이</a:t>
            </a:r>
            <a:r>
              <a:rPr lang="ko-KR" altLang="en-US" baseline="0" dirty="0"/>
              <a:t> </a:t>
            </a:r>
            <a:r>
              <a:rPr lang="en-US" altLang="ko-KR" baseline="0" dirty="0"/>
              <a:t>rag </a:t>
            </a:r>
            <a:r>
              <a:rPr lang="ko-KR" altLang="en-US" baseline="0" dirty="0"/>
              <a:t>기반으로</a:t>
            </a:r>
            <a:r>
              <a:rPr lang="en-US" altLang="ko-KR" baseline="0" dirty="0"/>
              <a:t>,</a:t>
            </a:r>
            <a:r>
              <a:rPr lang="ko-KR" altLang="en-US" baseline="0" dirty="0"/>
              <a:t> 데이터를 기반으로 사용자에게 응답할 수 있습니다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8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이에 대한 저희의 웹 서비스 화면 </a:t>
            </a:r>
            <a:r>
              <a:rPr lang="ko-KR" altLang="en-US" dirty="0" err="1" smtClean="0"/>
              <a:t>예상도는</a:t>
            </a:r>
            <a:r>
              <a:rPr lang="ko-KR" altLang="en-US" dirty="0" smtClean="0"/>
              <a:t> 이와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회원가입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나이 등 개인정보를 수집했다는 가정하에 만들었습니다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회원이 음식 이미지를 게시판 혹은 서비스 화면에 업로드하면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음식에 대한 설명과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회원 정보를 기반으로 한 설명이 나오고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저장된 개인정보와 </a:t>
            </a:r>
            <a:r>
              <a:rPr lang="ko-KR" altLang="en-US" baseline="0" dirty="0" err="1" smtClean="0"/>
              <a:t>챗봇을</a:t>
            </a:r>
            <a:r>
              <a:rPr lang="ko-KR" altLang="en-US" baseline="0" dirty="0" smtClean="0"/>
              <a:t> 기반으로 하여 적절한 운동이나 레시피 등을 문의하면 그에 따른 적절한 응답을 받을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이때 과소한 영양소를 효과적으로 채울 수 있는 영양제 추천 및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식자재 추천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80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작업들을 하기 위한 예상 프로젝트 일정은 다음과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모든 팀 구성원들은 같은 데이터 셋을 기반으로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각자 원하는 사전학습모델을 활용하여 각자 모델을 만든 뒤 가장 성능이 뛰어난 모델들을 취사선택하고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</a:t>
            </a:r>
            <a:r>
              <a:rPr lang="ko-KR" altLang="en-US" dirty="0" err="1" smtClean="0"/>
              <a:t>서비스역시</a:t>
            </a:r>
            <a:r>
              <a:rPr lang="ko-KR" altLang="en-US" dirty="0" smtClean="0"/>
              <a:t> 각자 개발한 뒤 팀원의 회의를 거쳐 가장 좋다고 생각하는 것을 선택할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첫 </a:t>
            </a:r>
            <a:r>
              <a:rPr lang="en-US" altLang="ko-KR" dirty="0" smtClean="0"/>
              <a:t>4</a:t>
            </a:r>
            <a:r>
              <a:rPr lang="ko-KR" altLang="en-US" dirty="0" smtClean="0"/>
              <a:t>주 동안 데이터 수집 및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개발하고</a:t>
            </a:r>
            <a:r>
              <a:rPr lang="en-US" altLang="ko-KR" dirty="0" smtClean="0"/>
              <a:t>, 5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7</a:t>
            </a:r>
            <a:r>
              <a:rPr lang="ko-KR" altLang="en-US" dirty="0" smtClean="0"/>
              <a:t>주차 동안 웹 서비스를 개발 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남은 이틀 동안 프로젝트 발표 자료 제작 및 발표를 할 예정입니다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071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1"/>
          <p:cNvSpPr txBox="1"/>
          <p:nvPr/>
        </p:nvSpPr>
        <p:spPr>
          <a:xfrm>
            <a:off x="13702553" y="7434048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프로젝트 일정</a:t>
            </a:r>
            <a:endParaRPr lang="en-US" b="0" dirty="0">
              <a:sym typeface="Source Han Sans KR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4244251" y="7472672"/>
            <a:ext cx="8862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</a:p>
        </p:txBody>
      </p:sp>
      <p:sp>
        <p:nvSpPr>
          <p:cNvPr id="2" name="TextBox 2"/>
          <p:cNvSpPr txBox="1"/>
          <p:nvPr/>
        </p:nvSpPr>
        <p:spPr>
          <a:xfrm>
            <a:off x="13716000" y="2482220"/>
            <a:ext cx="4419600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소개</a:t>
            </a:r>
            <a:endParaRPr lang="en-US" b="0" dirty="0">
              <a:sym typeface="Source Han Sans K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716000" y="3464737"/>
            <a:ext cx="4419600" cy="8178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주요 </a:t>
            </a:r>
            <a:r>
              <a:rPr lang="ko-KR" altLang="en-US" b="0" dirty="0" smtClean="0">
                <a:sym typeface="Source Han Sans KR"/>
              </a:rPr>
              <a:t>기능 및 기대 효과</a:t>
            </a:r>
            <a:endParaRPr lang="en-US" b="0" dirty="0"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257698" y="249174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8" y="3517926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AND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</a:t>
            </a:r>
            <a:r>
              <a:rPr lang="en-US" altLang="ko-KR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OUTCOMES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491745"/>
            <a:ext cx="1377960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73169"/>
            <a:ext cx="134382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6065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548684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536716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52474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4" y="4454593"/>
            <a:ext cx="137796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436017"/>
            <a:ext cx="1384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4" y="6417441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8" y="4394130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716000" y="4454564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기술 스택</a:t>
            </a:r>
            <a:endParaRPr lang="en-US" b="0" dirty="0">
              <a:sym typeface="Source Han Sans KR"/>
            </a:endParaRPr>
          </a:p>
        </p:txBody>
      </p:sp>
      <p:sp>
        <p:nvSpPr>
          <p:cNvPr id="23" name="TextBox 18"/>
          <p:cNvSpPr txBox="1"/>
          <p:nvPr/>
        </p:nvSpPr>
        <p:spPr>
          <a:xfrm>
            <a:off x="4244251" y="5420311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 APPLICATION ARCHITECTURE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13702553" y="5447725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애플리케이션 구조</a:t>
            </a:r>
            <a:endParaRPr lang="en-US" b="0" dirty="0">
              <a:sym typeface="Source Han Sans KR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1701184" y="7398865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06</a:t>
            </a:r>
            <a:endParaRPr lang="en-US" sz="3000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"/>
            </a:endParaRPr>
          </a:p>
        </p:txBody>
      </p:sp>
      <p:sp>
        <p:nvSpPr>
          <p:cNvPr id="25" name="TextBox 18"/>
          <p:cNvSpPr txBox="1"/>
          <p:nvPr/>
        </p:nvSpPr>
        <p:spPr>
          <a:xfrm>
            <a:off x="4244251" y="6446492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3702553" y="6440886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서비스 화면 예상도</a:t>
            </a:r>
            <a:endParaRPr lang="en-US" b="0" dirty="0">
              <a:sym typeface="Source Han Sans KR"/>
            </a:endParaRPr>
          </a:p>
        </p:txBody>
      </p:sp>
      <p:sp>
        <p:nvSpPr>
          <p:cNvPr id="27" name="AutoShape 12"/>
          <p:cNvSpPr/>
          <p:nvPr/>
        </p:nvSpPr>
        <p:spPr>
          <a:xfrm flipV="1">
            <a:off x="1485744" y="851278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Nutrient</a:t>
              </a:r>
              <a:r>
                <a:rPr lang="ko-KR" alt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 </a:t>
              </a: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Management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979959"/>
              <a:ext cx="2124594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영양소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및 재료 추천서비스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273752" y="5977196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022311" y="8056703"/>
            <a:ext cx="283569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개인이 먹은 음식들의 영양소 정보 이용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필요한 영양소 확인 및 추천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557529" y="8056703"/>
            <a:ext cx="253947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개인정보 활용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사용자에게 적합한 운동 방법</a:t>
            </a:r>
            <a:r>
              <a:rPr lang="en-US" altLang="ko-KR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7745000" y="6350495"/>
            <a:ext cx="29694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외국인 대상 이미지 기반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 제공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사용자 대상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추천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PROJECT INTRODUCTION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2875"/>
            <a:ext cx="357187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1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69085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071267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외국인들을 위한 재료 및 레시피 제공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9870" y="2048381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모든 사용자 대상 재료 및 레시피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670" y="3742174"/>
            <a:ext cx="431033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CNN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딥러닝 모델을 활용한 음식 이미지 분석 및 분류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분류된 음식의 영양 정보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레시피 제공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를 활용한 다국어 번역 서비스</a:t>
            </a:r>
            <a:endParaRPr lang="en-US" sz="2000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56024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943552" y="3742172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NLP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모델을 기반으로 사용자가 입력한 재료 및 음식 특징 분석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분석 결과를 바탕으로 맞춤형 음식 및 레시피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 활용도를 극대화하는 요리 아이디어 제공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1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8817" y="7460597"/>
            <a:ext cx="4980034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언어와 문화의 장벽을 제거하여 글로벌 사용자의 접근성을 높임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 관련 정보를 쉽고 정확하게 제공하여 사용자 만족도를 증대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556023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52725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사용자가 보유한 재료를 효율적으로 활용하여 음식물 낭비를 줄임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 취향에 맞는 요리 추천으로 사용자 경험을 향상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다양한 사용 사례를 통해 서비스의 활용도를 확대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519931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KEY FEATURES 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AND EXPECTED OUTCOMES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1922344"/>
            <a:ext cx="3619500" cy="9133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048380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영양소 관리와 운동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907459" y="3742174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음식의 영양 정보를 분석하여 부족한 영양소 파악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성별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키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몸무게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알레르기 정보 등 개인정보를 기반으로 분석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</a:t>
            </a:r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챗봇을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통해 영양소 보충 방안 및 적절한 운동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14483839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TextBox 26"/>
          <p:cNvSpPr txBox="1"/>
          <p:nvPr/>
        </p:nvSpPr>
        <p:spPr>
          <a:xfrm>
            <a:off x="12616632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건강 상태를 개선하고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체계적인 영양 관리 지원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개인화된 운동 계획 제시로 건강한 생활습관 형성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기반의 실시간 피드백으로 사용자 참여도 증대</a:t>
            </a:r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2" name="TextBox 27"/>
          <p:cNvSpPr txBox="1"/>
          <p:nvPr/>
        </p:nvSpPr>
        <p:spPr>
          <a:xfrm>
            <a:off x="14483839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26560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DATA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/>
        </p:nvGraphicFramePr>
        <p:xfrm>
          <a:off x="1905000" y="3086100"/>
          <a:ext cx="14097000" cy="666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8500">
                  <a:extLst>
                    <a:ext uri="{9D8B030D-6E8A-4147-A177-3AD203B41FA5}">
                      <a16:colId xmlns:a16="http://schemas.microsoft.com/office/drawing/2014/main" val="181927226"/>
                    </a:ext>
                  </a:extLst>
                </a:gridCol>
                <a:gridCol w="7048500">
                  <a:extLst>
                    <a:ext uri="{9D8B030D-6E8A-4147-A177-3AD203B41FA5}">
                      <a16:colId xmlns:a16="http://schemas.microsoft.com/office/drawing/2014/main" val="3463434891"/>
                    </a:ext>
                  </a:extLst>
                </a:gridCol>
              </a:tblGrid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데이터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수집 방법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3616767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이미지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hub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7193808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재료 및 레시피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웹 </a:t>
                      </a: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크롤링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2175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영양소 정보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 hub,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</a:t>
                      </a:r>
                      <a:r>
                        <a:rPr lang="ko-KR" altLang="en-US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웹 </a:t>
                      </a:r>
                      <a:r>
                        <a:rPr lang="ko-KR" altLang="en-US" sz="3600" baseline="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크롤링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5278812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개인정보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(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키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몸무게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알러지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등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)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회원가입시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수집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4216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07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5528400" y="3443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2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528400" y="8261940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TECH STACK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3634551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859424"/>
            <a:ext cx="3177222" cy="2672344"/>
          </a:xfrm>
          <a:prstGeom prst="rect">
            <a:avLst/>
          </a:prstGeom>
        </p:spPr>
      </p:pic>
      <p:sp>
        <p:nvSpPr>
          <p:cNvPr id="6" name="TextBox 18"/>
          <p:cNvSpPr txBox="1"/>
          <p:nvPr/>
        </p:nvSpPr>
        <p:spPr>
          <a:xfrm>
            <a:off x="639093" y="7698611"/>
            <a:ext cx="2543378" cy="1846659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수집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영양 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레시피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639093" y="3249599"/>
            <a:ext cx="2543378" cy="110799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CNN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Transformer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Huggingface</a:t>
            </a:r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639093" y="6010930"/>
            <a:ext cx="2543378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Chatbot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7147380"/>
            <a:ext cx="2880000" cy="29491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21990" r="22352" b="22010"/>
          <a:stretch/>
        </p:blipFill>
        <p:spPr>
          <a:xfrm>
            <a:off x="3182471" y="2363596"/>
            <a:ext cx="2880000" cy="288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5805596"/>
            <a:ext cx="2880000" cy="780000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840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15746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4" r="19621" b="17595"/>
          <a:stretch/>
        </p:blipFill>
        <p:spPr>
          <a:xfrm>
            <a:off x="8551500" y="4700953"/>
            <a:ext cx="3600000" cy="2989286"/>
          </a:xfrm>
          <a:prstGeom prst="rect">
            <a:avLst/>
          </a:prstGeom>
        </p:spPr>
      </p:pic>
      <p:cxnSp>
        <p:nvCxnSpPr>
          <p:cNvPr id="31" name="직선 연결선 30"/>
          <p:cNvCxnSpPr>
            <a:stCxn id="44" idx="3"/>
            <a:endCxn id="49" idx="1"/>
          </p:cNvCxnSpPr>
          <p:nvPr/>
        </p:nvCxnSpPr>
        <p:spPr>
          <a:xfrm>
            <a:off x="12294600" y="6195596"/>
            <a:ext cx="1339951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37" idx="3"/>
            <a:endCxn id="43" idx="1"/>
          </p:cNvCxnSpPr>
          <p:nvPr/>
        </p:nvCxnSpPr>
        <p:spPr>
          <a:xfrm>
            <a:off x="6248400" y="3803596"/>
            <a:ext cx="2160000" cy="239200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8" idx="3"/>
            <a:endCxn id="43" idx="1"/>
          </p:cNvCxnSpPr>
          <p:nvPr/>
        </p:nvCxnSpPr>
        <p:spPr>
          <a:xfrm>
            <a:off x="6248400" y="6195596"/>
            <a:ext cx="2160000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39" idx="3"/>
            <a:endCxn id="43" idx="1"/>
          </p:cNvCxnSpPr>
          <p:nvPr/>
        </p:nvCxnSpPr>
        <p:spPr>
          <a:xfrm flipV="1">
            <a:off x="6248400" y="6195596"/>
            <a:ext cx="2160000" cy="2426344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18"/>
          <p:cNvSpPr txBox="1"/>
          <p:nvPr/>
        </p:nvSpPr>
        <p:spPr>
          <a:xfrm>
            <a:off x="14185322" y="5683599"/>
            <a:ext cx="2543378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3244211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직선 화살표 연결선 142"/>
          <p:cNvCxnSpPr/>
          <p:nvPr/>
        </p:nvCxnSpPr>
        <p:spPr>
          <a:xfrm rot="13500000" flipH="1" flipV="1">
            <a:off x="14577805" y="6932668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/>
          <p:cNvCxnSpPr/>
          <p:nvPr/>
        </p:nvCxnSpPr>
        <p:spPr>
          <a:xfrm rot="13500000">
            <a:off x="13800309" y="6932668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>
            <a:off x="8576707" y="8267700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/>
          <p:nvPr/>
        </p:nvCxnSpPr>
        <p:spPr>
          <a:xfrm flipH="1">
            <a:off x="8576707" y="8786387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8639716" y="4196776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 flipH="1">
            <a:off x="8639716" y="4715463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>
            <a:off x="13137805" y="4196776"/>
            <a:ext cx="2701788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H="1">
            <a:off x="13137805" y="4715463"/>
            <a:ext cx="234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32" idx="2"/>
            <a:endCxn id="33" idx="0"/>
          </p:cNvCxnSpPr>
          <p:nvPr/>
        </p:nvCxnSpPr>
        <p:spPr>
          <a:xfrm flipH="1">
            <a:off x="5102143" y="5456807"/>
            <a:ext cx="80858" cy="2247839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25" idx="3"/>
            <a:endCxn id="32" idx="1"/>
          </p:cNvCxnSpPr>
          <p:nvPr/>
        </p:nvCxnSpPr>
        <p:spPr>
          <a:xfrm>
            <a:off x="2040792" y="4633528"/>
            <a:ext cx="2332209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18"/>
          <p:cNvSpPr txBox="1"/>
          <p:nvPr/>
        </p:nvSpPr>
        <p:spPr>
          <a:xfrm>
            <a:off x="1452458" y="4157600"/>
            <a:ext cx="3313666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성별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키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몸무게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16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알러지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등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WEB APPLICATION ARCHITECTURE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85" r="49580"/>
          <a:stretch/>
        </p:blipFill>
        <p:spPr>
          <a:xfrm>
            <a:off x="6947455" y="7704646"/>
            <a:ext cx="1807327" cy="17424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4382143" y="7704646"/>
            <a:ext cx="1440000" cy="1743728"/>
          </a:xfrm>
          <a:prstGeom prst="rect">
            <a:avLst/>
          </a:prstGeom>
        </p:spPr>
      </p:pic>
      <p:grpSp>
        <p:nvGrpSpPr>
          <p:cNvPr id="73" name="그룹 72"/>
          <p:cNvGrpSpPr/>
          <p:nvPr/>
        </p:nvGrpSpPr>
        <p:grpSpPr>
          <a:xfrm>
            <a:off x="319463" y="3909628"/>
            <a:ext cx="1721329" cy="1447800"/>
            <a:chOff x="238605" y="4397132"/>
            <a:chExt cx="1721329" cy="1447800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2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4373001" y="3810249"/>
            <a:ext cx="1620000" cy="1646558"/>
          </a:xfrm>
          <a:prstGeom prst="rect">
            <a:avLst/>
          </a:prstGeom>
        </p:spPr>
      </p:pic>
      <p:sp>
        <p:nvSpPr>
          <p:cNvPr id="50" name="TextBox 18"/>
          <p:cNvSpPr txBox="1"/>
          <p:nvPr/>
        </p:nvSpPr>
        <p:spPr>
          <a:xfrm>
            <a:off x="1430194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인증시스템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3" name="TextBox 18"/>
          <p:cNvSpPr txBox="1"/>
          <p:nvPr/>
        </p:nvSpPr>
        <p:spPr>
          <a:xfrm>
            <a:off x="10708387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모델 서비스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6" name="TextBox 18"/>
          <p:cNvSpPr txBox="1"/>
          <p:nvPr/>
        </p:nvSpPr>
        <p:spPr>
          <a:xfrm>
            <a:off x="31946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67" name="TextBox 18"/>
          <p:cNvSpPr txBox="1"/>
          <p:nvPr/>
        </p:nvSpPr>
        <p:spPr>
          <a:xfrm>
            <a:off x="4322336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68" name="TextBox 18"/>
          <p:cNvSpPr txBox="1"/>
          <p:nvPr/>
        </p:nvSpPr>
        <p:spPr>
          <a:xfrm>
            <a:off x="4241477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69" name="TextBox 18"/>
          <p:cNvSpPr txBox="1"/>
          <p:nvPr/>
        </p:nvSpPr>
        <p:spPr>
          <a:xfrm>
            <a:off x="3445308" y="6609035"/>
            <a:ext cx="331366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저장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1708857" y="7704646"/>
            <a:ext cx="1440000" cy="1743728"/>
          </a:xfrm>
          <a:prstGeom prst="rect">
            <a:avLst/>
          </a:prstGeom>
        </p:spPr>
      </p:pic>
      <p:grpSp>
        <p:nvGrpSpPr>
          <p:cNvPr id="75" name="그룹 74"/>
          <p:cNvGrpSpPr/>
          <p:nvPr/>
        </p:nvGrpSpPr>
        <p:grpSpPr>
          <a:xfrm>
            <a:off x="6947455" y="3909628"/>
            <a:ext cx="1721329" cy="1447800"/>
            <a:chOff x="238605" y="4397132"/>
            <a:chExt cx="1721329" cy="1447800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7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11618858" y="3810249"/>
            <a:ext cx="1620000" cy="1646558"/>
          </a:xfrm>
          <a:prstGeom prst="rect">
            <a:avLst/>
          </a:prstGeom>
        </p:spPr>
      </p:pic>
      <p:sp>
        <p:nvSpPr>
          <p:cNvPr id="86" name="TextBox 18"/>
          <p:cNvSpPr txBox="1"/>
          <p:nvPr/>
        </p:nvSpPr>
        <p:spPr>
          <a:xfrm>
            <a:off x="7070618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API Server</a:t>
            </a:r>
          </a:p>
        </p:txBody>
      </p:sp>
      <p:sp>
        <p:nvSpPr>
          <p:cNvPr id="87" name="TextBox 18"/>
          <p:cNvSpPr txBox="1"/>
          <p:nvPr/>
        </p:nvSpPr>
        <p:spPr>
          <a:xfrm>
            <a:off x="11457028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88" name="TextBox 18"/>
          <p:cNvSpPr txBox="1"/>
          <p:nvPr/>
        </p:nvSpPr>
        <p:spPr>
          <a:xfrm>
            <a:off x="6947455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89" name="TextBox 18"/>
          <p:cNvSpPr txBox="1"/>
          <p:nvPr/>
        </p:nvSpPr>
        <p:spPr>
          <a:xfrm>
            <a:off x="1156819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90" name="TextBox 18"/>
          <p:cNvSpPr txBox="1"/>
          <p:nvPr/>
        </p:nvSpPr>
        <p:spPr>
          <a:xfrm>
            <a:off x="15839593" y="3406707"/>
            <a:ext cx="17213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 GPT</a:t>
            </a:r>
          </a:p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Service</a:t>
            </a:r>
          </a:p>
        </p:txBody>
      </p:sp>
      <p:sp>
        <p:nvSpPr>
          <p:cNvPr id="113" name="AutoShape 3"/>
          <p:cNvSpPr/>
          <p:nvPr/>
        </p:nvSpPr>
        <p:spPr>
          <a:xfrm flipH="1" flipV="1">
            <a:off x="6259956" y="2056704"/>
            <a:ext cx="17896" cy="8230296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4" name="TextBox 18"/>
          <p:cNvSpPr txBox="1"/>
          <p:nvPr/>
        </p:nvSpPr>
        <p:spPr>
          <a:xfrm>
            <a:off x="8486988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사진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5" name="TextBox 18"/>
          <p:cNvSpPr txBox="1"/>
          <p:nvPr/>
        </p:nvSpPr>
        <p:spPr>
          <a:xfrm>
            <a:off x="12737325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84" name="그림 8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458" y="4211212"/>
            <a:ext cx="2301600" cy="623350"/>
          </a:xfrm>
          <a:prstGeom prst="rect">
            <a:avLst/>
          </a:prstGeom>
        </p:spPr>
      </p:pic>
      <p:sp>
        <p:nvSpPr>
          <p:cNvPr id="118" name="TextBox 18"/>
          <p:cNvSpPr txBox="1"/>
          <p:nvPr/>
        </p:nvSpPr>
        <p:spPr>
          <a:xfrm>
            <a:off x="12737325" y="4831732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1" name="TextBox 18"/>
          <p:cNvSpPr txBox="1"/>
          <p:nvPr/>
        </p:nvSpPr>
        <p:spPr>
          <a:xfrm>
            <a:off x="8486988" y="4831732"/>
            <a:ext cx="331366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기반 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 영양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챗봇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 rot="8100000" flipH="1">
            <a:off x="9219260" y="6987910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 rot="8100000" flipV="1">
            <a:off x="8441764" y="6987910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 flipV="1">
            <a:off x="11959829" y="6004307"/>
            <a:ext cx="0" cy="162000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 flipH="1">
            <a:off x="12737325" y="6004307"/>
            <a:ext cx="0" cy="162000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8"/>
          <p:cNvSpPr txBox="1"/>
          <p:nvPr/>
        </p:nvSpPr>
        <p:spPr>
          <a:xfrm>
            <a:off x="737750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6" name="TextBox 18"/>
          <p:cNvSpPr txBox="1"/>
          <p:nvPr/>
        </p:nvSpPr>
        <p:spPr>
          <a:xfrm>
            <a:off x="1108564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아이디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7" name="TextBox 18"/>
          <p:cNvSpPr txBox="1"/>
          <p:nvPr/>
        </p:nvSpPr>
        <p:spPr>
          <a:xfrm>
            <a:off x="8449874" y="7886700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판별된 음식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8" name="TextBox 18"/>
          <p:cNvSpPr txBox="1"/>
          <p:nvPr/>
        </p:nvSpPr>
        <p:spPr>
          <a:xfrm>
            <a:off x="8440300" y="8921968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9328608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일일 영양 상태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140" name="그림 13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6411058" y="7704646"/>
            <a:ext cx="1440000" cy="1743728"/>
          </a:xfrm>
          <a:prstGeom prst="rect">
            <a:avLst/>
          </a:prstGeom>
        </p:spPr>
      </p:pic>
      <p:sp>
        <p:nvSpPr>
          <p:cNvPr id="145" name="TextBox 18"/>
          <p:cNvSpPr txBox="1"/>
          <p:nvPr/>
        </p:nvSpPr>
        <p:spPr>
          <a:xfrm>
            <a:off x="16270393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Vector DB</a:t>
            </a:r>
          </a:p>
        </p:txBody>
      </p:sp>
      <p:sp>
        <p:nvSpPr>
          <p:cNvPr id="147" name="TextBox 18"/>
          <p:cNvSpPr txBox="1"/>
          <p:nvPr/>
        </p:nvSpPr>
        <p:spPr>
          <a:xfrm>
            <a:off x="13869360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8" name="TextBox 18"/>
          <p:cNvSpPr txBox="1"/>
          <p:nvPr/>
        </p:nvSpPr>
        <p:spPr>
          <a:xfrm>
            <a:off x="12632541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유사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33067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9143998" y="6327000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9144001" y="6171851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9372602" y="7391053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80" name="직사각형 79"/>
          <p:cNvSpPr/>
          <p:nvPr/>
        </p:nvSpPr>
        <p:spPr>
          <a:xfrm>
            <a:off x="9372602" y="8037598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3" name="직사각형 2"/>
          <p:cNvSpPr/>
          <p:nvPr/>
        </p:nvSpPr>
        <p:spPr>
          <a:xfrm>
            <a:off x="0" y="2056704"/>
            <a:ext cx="9000000" cy="8230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590800" y="2933700"/>
            <a:ext cx="6553199" cy="73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/>
          <p:cNvSpPr/>
          <p:nvPr/>
        </p:nvSpPr>
        <p:spPr>
          <a:xfrm>
            <a:off x="-1" y="2056703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9143998" y="2056704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20" b="7892"/>
          <a:stretch/>
        </p:blipFill>
        <p:spPr>
          <a:xfrm>
            <a:off x="4521637" y="3275905"/>
            <a:ext cx="2691524" cy="2093950"/>
          </a:xfrm>
          <a:prstGeom prst="rect">
            <a:avLst/>
          </a:prstGeom>
        </p:spPr>
      </p:pic>
      <p:sp>
        <p:nvSpPr>
          <p:cNvPr id="59" name="직사각형 58"/>
          <p:cNvSpPr/>
          <p:nvPr/>
        </p:nvSpPr>
        <p:spPr>
          <a:xfrm>
            <a:off x="228600" y="3275905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60" name="직사각형 59"/>
          <p:cNvSpPr/>
          <p:nvPr/>
        </p:nvSpPr>
        <p:spPr>
          <a:xfrm>
            <a:off x="228600" y="3922450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988358"/>
            <a:ext cx="655319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해당 음식은 </a:t>
            </a:r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은 </a:t>
            </a:r>
            <a:r>
              <a:rPr lang="en-US" altLang="ko-KR" sz="1600" dirty="0"/>
              <a:t>400g,</a:t>
            </a:r>
            <a:r>
              <a:rPr lang="ko-KR" altLang="en-US" sz="1600" dirty="0"/>
              <a:t>당 </a:t>
            </a:r>
            <a:r>
              <a:rPr lang="en-US" altLang="ko-KR" sz="1600" dirty="0"/>
              <a:t>22.53kcal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/>
              <a:t>포함하는 영양소는 탄수화물 </a:t>
            </a:r>
            <a:r>
              <a:rPr lang="en-US" altLang="ko-KR" sz="1600" dirty="0"/>
              <a:t>1.26g,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0.00g,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1.42g,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1.82g,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33.49mg, </a:t>
            </a:r>
            <a:r>
              <a:rPr lang="ko-KR" altLang="en-US" sz="1600" dirty="0"/>
              <a:t>인 </a:t>
            </a:r>
            <a:r>
              <a:rPr lang="en-US" altLang="ko-KR" sz="1600" dirty="0"/>
              <a:t>44.86mg,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752.43mg,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82.80mg,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8.52mg, </a:t>
            </a:r>
            <a:r>
              <a:rPr lang="ko-KR" altLang="en-US" sz="1600" dirty="0"/>
              <a:t>철 </a:t>
            </a:r>
            <a:r>
              <a:rPr lang="en-US" altLang="ko-KR" sz="1600" dirty="0"/>
              <a:t>0.48mg,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0.25mg,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7.41mg,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0.00g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[USER1]</a:t>
            </a:r>
            <a:r>
              <a:rPr lang="ko-KR" altLang="en-US" sz="1600" dirty="0"/>
              <a:t>님의 일일 권장 영양소는 에너지</a:t>
            </a:r>
            <a:r>
              <a:rPr lang="en-US" altLang="ko-KR" sz="1600" dirty="0"/>
              <a:t>: </a:t>
            </a:r>
            <a:r>
              <a:rPr lang="ko-KR" altLang="en-US" sz="1600" dirty="0"/>
              <a:t>약 </a:t>
            </a:r>
            <a:r>
              <a:rPr lang="en-US" altLang="ko-KR" sz="1600" dirty="0"/>
              <a:t>1,800~2,000 kcal, </a:t>
            </a:r>
            <a:r>
              <a:rPr lang="ko-KR" altLang="en-US" sz="1600" dirty="0"/>
              <a:t>탄수화물</a:t>
            </a:r>
            <a:r>
              <a:rPr lang="en-US" altLang="ko-KR" sz="1600" dirty="0"/>
              <a:t>: 250~300g, </a:t>
            </a:r>
            <a:r>
              <a:rPr lang="ko-KR" altLang="en-US" sz="1600" dirty="0"/>
              <a:t>당류</a:t>
            </a:r>
            <a:r>
              <a:rPr lang="en-US" altLang="ko-KR" sz="1600" dirty="0"/>
              <a:t>: 50g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지방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단백질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칼슘</a:t>
            </a:r>
            <a:r>
              <a:rPr lang="en-US" altLang="ko-KR" sz="1600" dirty="0"/>
              <a:t>: 700~800mg, </a:t>
            </a:r>
            <a:r>
              <a:rPr lang="ko-KR" altLang="en-US" sz="1600" dirty="0"/>
              <a:t>인</a:t>
            </a:r>
            <a:r>
              <a:rPr lang="en-US" altLang="ko-KR" sz="1600" dirty="0"/>
              <a:t>: 700mg, </a:t>
            </a:r>
            <a:r>
              <a:rPr lang="ko-KR" altLang="en-US" sz="1600" dirty="0"/>
              <a:t>나트륨</a:t>
            </a:r>
            <a:r>
              <a:rPr lang="en-US" altLang="ko-KR" sz="1600" dirty="0"/>
              <a:t>: 1,500mg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2,300mg), </a:t>
            </a:r>
            <a:r>
              <a:rPr lang="ko-KR" altLang="en-US" sz="1600" dirty="0"/>
              <a:t>칼륨</a:t>
            </a:r>
            <a:r>
              <a:rPr lang="en-US" altLang="ko-KR" sz="1600" dirty="0"/>
              <a:t>: 3,500mg </a:t>
            </a:r>
            <a:r>
              <a:rPr lang="ko-KR" altLang="en-US" sz="1600" dirty="0"/>
              <a:t>이상</a:t>
            </a:r>
            <a:r>
              <a:rPr lang="en-US" altLang="ko-KR" sz="1600" dirty="0"/>
              <a:t>, </a:t>
            </a:r>
            <a:r>
              <a:rPr lang="ko-KR" altLang="en-US" sz="1600" dirty="0"/>
              <a:t>마그네슘</a:t>
            </a:r>
            <a:r>
              <a:rPr lang="en-US" altLang="ko-KR" sz="1600" dirty="0"/>
              <a:t>: 270mg, </a:t>
            </a:r>
            <a:r>
              <a:rPr lang="ko-KR" altLang="en-US" sz="1600" dirty="0"/>
              <a:t>철</a:t>
            </a:r>
            <a:r>
              <a:rPr lang="en-US" altLang="ko-KR" sz="1600" dirty="0"/>
              <a:t>: 18mg, </a:t>
            </a:r>
            <a:r>
              <a:rPr lang="ko-KR" altLang="en-US" sz="1600" dirty="0"/>
              <a:t>아연</a:t>
            </a:r>
            <a:r>
              <a:rPr lang="en-US" altLang="ko-KR" sz="1600" dirty="0"/>
              <a:t>: 8mg, </a:t>
            </a:r>
            <a:r>
              <a:rPr lang="ko-KR" altLang="en-US" sz="1600" dirty="0"/>
              <a:t>콜레스테롤</a:t>
            </a:r>
            <a:r>
              <a:rPr lang="en-US" altLang="ko-KR" sz="1600" dirty="0"/>
              <a:t>: 300mg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트랜스지방</a:t>
            </a:r>
            <a:r>
              <a:rPr lang="en-US" altLang="ko-KR" sz="1600" dirty="0"/>
              <a:t>: </a:t>
            </a:r>
            <a:r>
              <a:rPr lang="ko-KR" altLang="en-US" sz="1600" dirty="0"/>
              <a:t>최소화 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 smtClean="0"/>
              <a:t>따라서 </a:t>
            </a:r>
            <a:r>
              <a:rPr lang="ko-KR" altLang="en-US" sz="1600" dirty="0"/>
              <a:t>오늘 현재까지 부족한 영양소는 에너지 </a:t>
            </a:r>
            <a:r>
              <a:rPr lang="en-US" altLang="ko-KR" sz="1600" dirty="0"/>
              <a:t>300kcal,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50g,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100mg, </a:t>
            </a:r>
            <a:r>
              <a:rPr lang="ko-KR" altLang="en-US" sz="1600" dirty="0"/>
              <a:t>인 </a:t>
            </a:r>
            <a:r>
              <a:rPr lang="en-US" altLang="ko-KR" sz="1600" dirty="0"/>
              <a:t>200mg,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1,000mg,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50mg, </a:t>
            </a:r>
            <a:r>
              <a:rPr lang="ko-KR" altLang="en-US" sz="1600" dirty="0"/>
              <a:t>철 </a:t>
            </a:r>
            <a:r>
              <a:rPr lang="en-US" altLang="ko-KR" sz="1600" dirty="0"/>
              <a:t>3mg,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5mg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과잉된</a:t>
            </a:r>
            <a:r>
              <a:rPr lang="ko-KR" altLang="en-US" sz="1600" dirty="0"/>
              <a:t> 영양소는 탄수화물 </a:t>
            </a:r>
            <a:r>
              <a:rPr lang="en-US" altLang="ko-KR" sz="1600" dirty="0"/>
              <a:t>500g,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20g,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20g,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0mg,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0mg,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10g</a:t>
            </a:r>
            <a:r>
              <a:rPr lang="ko-KR" altLang="en-US" sz="1600" dirty="0" smtClean="0"/>
              <a:t>입니다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해당 음식을 만들기 위한 재료와 레시피는 아래와 같습니다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9144001" y="2068257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372602" y="3287459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70" name="직사각형 69"/>
          <p:cNvSpPr/>
          <p:nvPr/>
        </p:nvSpPr>
        <p:spPr>
          <a:xfrm>
            <a:off x="9372602" y="3934004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51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3"/>
          <p:cNvSpPr/>
          <p:nvPr/>
        </p:nvSpPr>
        <p:spPr>
          <a:xfrm flipV="1">
            <a:off x="9144000" y="2056703"/>
            <a:ext cx="0" cy="823029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3"/>
          <p:cNvSpPr/>
          <p:nvPr/>
        </p:nvSpPr>
        <p:spPr>
          <a:xfrm>
            <a:off x="9143998" y="6171852"/>
            <a:ext cx="9144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모서리가 둥근 사각형 설명선 9"/>
          <p:cNvSpPr/>
          <p:nvPr/>
        </p:nvSpPr>
        <p:spPr>
          <a:xfrm>
            <a:off x="12573000" y="3034857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300kcal</a:t>
            </a:r>
            <a:r>
              <a:rPr lang="ko-KR" altLang="en-US" sz="1700" dirty="0" smtClean="0">
                <a:solidFill>
                  <a:schemeClr val="tx1"/>
                </a:solidFill>
              </a:rPr>
              <a:t>를 소모하고 싶어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어떤 운동을 얼마나 하는게 좋을까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1" name="모서리가 둥근 사각형 설명선 80"/>
          <p:cNvSpPr/>
          <p:nvPr/>
        </p:nvSpPr>
        <p:spPr>
          <a:xfrm flipH="1">
            <a:off x="12573000" y="3842465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님의 경우</a:t>
            </a:r>
            <a:r>
              <a:rPr lang="en-US" altLang="ko-KR" sz="1700" dirty="0" smtClean="0">
                <a:solidFill>
                  <a:schemeClr val="tx1"/>
                </a:solidFill>
              </a:rPr>
              <a:t>,  </a:t>
            </a:r>
          </a:p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60~75</a:t>
            </a:r>
            <a:r>
              <a:rPr lang="ko-KR" altLang="en-US" sz="1700" dirty="0">
                <a:solidFill>
                  <a:schemeClr val="tx1"/>
                </a:solidFill>
              </a:rPr>
              <a:t>분 동안 빠르게 걷기</a:t>
            </a:r>
            <a:r>
              <a:rPr lang="en-US" altLang="ko-KR" sz="1700" dirty="0">
                <a:solidFill>
                  <a:schemeClr val="tx1"/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ko-KR" altLang="en-US" sz="1700" dirty="0">
                <a:solidFill>
                  <a:schemeClr val="tx1"/>
                </a:solidFill>
              </a:rPr>
              <a:t>관절에 부담을 주지 않고 지속적으로 움직일 수 있어 초보자에게 적합하며</a:t>
            </a:r>
            <a:r>
              <a:rPr lang="en-US" altLang="ko-KR" sz="1700" dirty="0">
                <a:solidFill>
                  <a:schemeClr val="tx1"/>
                </a:solidFill>
              </a:rPr>
              <a:t>, </a:t>
            </a:r>
            <a:r>
              <a:rPr lang="ko-KR" altLang="en-US" sz="1700" dirty="0">
                <a:solidFill>
                  <a:schemeClr val="tx1"/>
                </a:solidFill>
              </a:rPr>
              <a:t>바른 자세를 유지하는 것이 중요합니다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  <a:endParaRPr lang="en-US" altLang="ko-KR" sz="17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700" dirty="0">
                <a:solidFill>
                  <a:schemeClr val="tx1"/>
                </a:solidFill>
              </a:rPr>
              <a:t>40~50</a:t>
            </a:r>
            <a:r>
              <a:rPr lang="ko-KR" altLang="en-US" sz="1700" dirty="0">
                <a:solidFill>
                  <a:schemeClr val="tx1"/>
                </a:solidFill>
              </a:rPr>
              <a:t>분 </a:t>
            </a:r>
            <a:r>
              <a:rPr lang="ko-KR" altLang="en-US" sz="1700" dirty="0" smtClean="0">
                <a:solidFill>
                  <a:schemeClr val="tx1"/>
                </a:solidFill>
              </a:rPr>
              <a:t>동안 </a:t>
            </a:r>
            <a:r>
              <a:rPr lang="ko-KR" altLang="en-US" sz="1700" dirty="0">
                <a:solidFill>
                  <a:schemeClr val="tx1"/>
                </a:solidFill>
              </a:rPr>
              <a:t>자전거 타기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  <a:r>
              <a:rPr lang="ko-KR" altLang="en-US" sz="1700" dirty="0" smtClean="0">
                <a:solidFill>
                  <a:schemeClr val="tx1"/>
                </a:solidFill>
              </a:rPr>
              <a:t>페달을 </a:t>
            </a:r>
            <a:r>
              <a:rPr lang="ko-KR" altLang="en-US" sz="1700" dirty="0">
                <a:solidFill>
                  <a:schemeClr val="tx1"/>
                </a:solidFill>
              </a:rPr>
              <a:t>일정한 속도로 밟으며 운동 강도를 조절하세요</a:t>
            </a:r>
            <a:r>
              <a:rPr lang="en-US" altLang="ko-KR" sz="1700" dirty="0">
                <a:solidFill>
                  <a:schemeClr val="tx1"/>
                </a:solidFill>
              </a:rPr>
              <a:t>.</a:t>
            </a:r>
            <a:endParaRPr lang="en-US" altLang="ko-KR" sz="1700" dirty="0" smtClean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00392" y="338353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11846494" y="564737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  <p:sp>
        <p:nvSpPr>
          <p:cNvPr id="83" name="모서리가 둥근 사각형 설명선 82"/>
          <p:cNvSpPr/>
          <p:nvPr/>
        </p:nvSpPr>
        <p:spPr>
          <a:xfrm>
            <a:off x="12573000" y="7192271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나한테 김치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돼지고기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두부가 있어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이걸로 무슨 음식을 만들 수 있을까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5" name="모서리가 둥근 사각형 설명선 84"/>
          <p:cNvSpPr/>
          <p:nvPr/>
        </p:nvSpPr>
        <p:spPr>
          <a:xfrm flipH="1">
            <a:off x="12573000" y="7999879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님이 가지고 계신 재료로 만들 수 있는 음식 목록은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돼지고기김치찌개와</a:t>
            </a:r>
            <a:r>
              <a:rPr lang="en-US" altLang="ko-KR" sz="1700" dirty="0" smtClean="0">
                <a:solidFill>
                  <a:schemeClr val="tx1"/>
                </a:solidFill>
              </a:rPr>
              <a:t> </a:t>
            </a:r>
            <a:r>
              <a:rPr lang="ko-KR" altLang="en-US" sz="1700" dirty="0" smtClean="0">
                <a:solidFill>
                  <a:schemeClr val="tx1"/>
                </a:solidFill>
              </a:rPr>
              <a:t>수육과 김치를 곁들인 </a:t>
            </a:r>
            <a:r>
              <a:rPr lang="ko-KR" altLang="en-US" sz="1700" dirty="0" err="1" smtClean="0">
                <a:solidFill>
                  <a:schemeClr val="tx1"/>
                </a:solidFill>
              </a:rPr>
              <a:t>삼합</a:t>
            </a:r>
            <a:r>
              <a:rPr lang="ko-KR" altLang="en-US" sz="1700" dirty="0" smtClean="0">
                <a:solidFill>
                  <a:schemeClr val="tx1"/>
                </a:solidFill>
              </a:rPr>
              <a:t> 등이 있습니다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원하시는 음식을 알려주시면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  <a:r>
              <a:rPr lang="ko-KR" altLang="en-US" sz="1700" dirty="0" smtClean="0">
                <a:solidFill>
                  <a:schemeClr val="tx1"/>
                </a:solidFill>
              </a:rPr>
              <a:t> 자세한 레시피를 알려드리겠습니다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7500392" y="754094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93" name="TextBox 92"/>
          <p:cNvSpPr txBox="1"/>
          <p:nvPr/>
        </p:nvSpPr>
        <p:spPr>
          <a:xfrm>
            <a:off x="11846494" y="980478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207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utoShape 3"/>
          <p:cNvSpPr/>
          <p:nvPr/>
        </p:nvSpPr>
        <p:spPr>
          <a:xfrm>
            <a:off x="0" y="240706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0" name="Freeform 6"/>
          <p:cNvSpPr/>
          <p:nvPr/>
        </p:nvSpPr>
        <p:spPr>
          <a:xfrm>
            <a:off x="12166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1" name="TextBox 8"/>
          <p:cNvSpPr txBox="1"/>
          <p:nvPr/>
        </p:nvSpPr>
        <p:spPr>
          <a:xfrm>
            <a:off x="12166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수집 및 모델 개발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216685" y="3989294"/>
            <a:ext cx="400553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(24.12.26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25.01.01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수집 및 전처리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25.01.08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(25.01.09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25.01.15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 분류</a:t>
            </a:r>
            <a:r>
              <a:rPr lang="en-US" altLang="ko-KR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 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개발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 </a:t>
            </a:r>
            <a:r>
              <a:rPr lang="ko-KR" alt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(25.01.16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25.01.22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챗봇</a:t>
            </a: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개발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1216686" y="2828037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1~4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(24.12.26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25.01.22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4" name="Freeform 6"/>
          <p:cNvSpPr/>
          <p:nvPr/>
        </p:nvSpPr>
        <p:spPr>
          <a:xfrm>
            <a:off x="714123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8"/>
          <p:cNvSpPr txBox="1"/>
          <p:nvPr/>
        </p:nvSpPr>
        <p:spPr>
          <a:xfrm>
            <a:off x="714123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서비스 개발 및 배포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7141236" y="2828036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5~7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(25.01.23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141235" y="3989294"/>
            <a:ext cx="4005530" cy="2431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5~6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(25.01.23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~ 25.02.05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웹 서비스 개발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7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(25.02.06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05.02.12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통합 테스트 및 배포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Freeform 6"/>
          <p:cNvSpPr/>
          <p:nvPr/>
        </p:nvSpPr>
        <p:spPr>
          <a:xfrm>
            <a:off x="130657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5" name="TextBox 8"/>
          <p:cNvSpPr txBox="1"/>
          <p:nvPr/>
        </p:nvSpPr>
        <p:spPr>
          <a:xfrm>
            <a:off x="130657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발표 자료 제작 및 발표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18"/>
          <p:cNvSpPr txBox="1"/>
          <p:nvPr/>
        </p:nvSpPr>
        <p:spPr>
          <a:xfrm>
            <a:off x="13065786" y="2828036"/>
            <a:ext cx="4005528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25.02.13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25.02.14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금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65785" y="3523350"/>
            <a:ext cx="400553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 자료 제작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25.02.14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금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1622</Words>
  <Application>Microsoft Office PowerPoint</Application>
  <PresentationFormat>사용자 지정</PresentationFormat>
  <Paragraphs>252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Source Han Sans KR</vt:lpstr>
      <vt:lpstr>Inter Light</vt:lpstr>
      <vt:lpstr>Arial</vt:lpstr>
      <vt:lpstr>Calibri</vt:lpstr>
      <vt:lpstr>Inter Semi-Bold</vt:lpstr>
      <vt:lpstr>Inter</vt:lpstr>
      <vt:lpstr>Inter Bold</vt:lpstr>
      <vt:lpstr>맑은 고딕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cp:lastModifiedBy>human</cp:lastModifiedBy>
  <cp:revision>80</cp:revision>
  <dcterms:created xsi:type="dcterms:W3CDTF">2006-08-16T00:00:00Z</dcterms:created>
  <dcterms:modified xsi:type="dcterms:W3CDTF">2025-01-03T00:10:21Z</dcterms:modified>
  <dc:identifier>DAGavlWFifA</dc:identifier>
</cp:coreProperties>
</file>

<file path=docProps/thumbnail.jpeg>
</file>